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ammersmith One" charset="1" panose="02010703030501060504"/>
      <p:regular r:id="rId21"/>
    </p:embeddedFont>
    <p:embeddedFont>
      <p:font typeface="Playfair Display" charset="1" panose="00000000000000000000"/>
      <p:regular r:id="rId22"/>
    </p:embeddedFont>
    <p:embeddedFont>
      <p:font typeface="Playfair Display Italics" charset="1" panose="00000000000000000000"/>
      <p:regular r:id="rId23"/>
    </p:embeddedFont>
    <p:embeddedFont>
      <p:font typeface="Playfair Display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12356" y="3584941"/>
            <a:ext cx="6309287" cy="6309287"/>
          </a:xfrm>
          <a:custGeom>
            <a:avLst/>
            <a:gdLst/>
            <a:ahLst/>
            <a:cxnLst/>
            <a:rect r="r" b="b" t="t" l="l"/>
            <a:pathLst>
              <a:path h="6309287" w="6309287">
                <a:moveTo>
                  <a:pt x="0" y="0"/>
                </a:moveTo>
                <a:lnTo>
                  <a:pt x="6309287" y="0"/>
                </a:lnTo>
                <a:lnTo>
                  <a:pt x="6309287" y="6309287"/>
                </a:lnTo>
                <a:lnTo>
                  <a:pt x="0" y="6309287"/>
                </a:lnTo>
                <a:lnTo>
                  <a:pt x="0" y="0"/>
                </a:lnTo>
                <a:close/>
              </a:path>
            </a:pathLst>
          </a:custGeom>
          <a:blipFill>
            <a:blip r:embed="rId2"/>
            <a:stretch>
              <a:fillRect l="0" t="0" r="0" b="0"/>
            </a:stretch>
          </a:blipFill>
        </p:spPr>
      </p:sp>
      <p:sp>
        <p:nvSpPr>
          <p:cNvPr name="TextBox 3" id="3"/>
          <p:cNvSpPr txBox="true"/>
          <p:nvPr/>
        </p:nvSpPr>
        <p:spPr>
          <a:xfrm rot="0">
            <a:off x="484442" y="625932"/>
            <a:ext cx="13968673" cy="5055275"/>
          </a:xfrm>
          <a:prstGeom prst="rect">
            <a:avLst/>
          </a:prstGeom>
        </p:spPr>
        <p:txBody>
          <a:bodyPr anchor="t" rtlCol="false" tIns="0" lIns="0" bIns="0" rIns="0">
            <a:spAutoFit/>
          </a:bodyPr>
          <a:lstStyle/>
          <a:p>
            <a:pPr algn="l">
              <a:lnSpc>
                <a:spcPts val="13035"/>
              </a:lnSpc>
            </a:pPr>
            <a:r>
              <a:rPr lang="en-US" sz="13721" spc="1920">
                <a:solidFill>
                  <a:srgbClr val="7C898B"/>
                </a:solidFill>
                <a:latin typeface="Hammersmith One"/>
                <a:ea typeface="Hammersmith One"/>
                <a:cs typeface="Hammersmith One"/>
                <a:sym typeface="Hammersmith One"/>
              </a:rPr>
              <a:t>MODELAGEM</a:t>
            </a:r>
          </a:p>
          <a:p>
            <a:pPr algn="l">
              <a:lnSpc>
                <a:spcPts val="13035"/>
              </a:lnSpc>
            </a:pPr>
            <a:r>
              <a:rPr lang="en-US" sz="13721" spc="1920">
                <a:solidFill>
                  <a:srgbClr val="7C898B"/>
                </a:solidFill>
                <a:latin typeface="Hammersmith One"/>
                <a:ea typeface="Hammersmith One"/>
                <a:cs typeface="Hammersmith One"/>
                <a:sym typeface="Hammersmith One"/>
              </a:rPr>
              <a:t>DE DADOS </a:t>
            </a:r>
          </a:p>
          <a:p>
            <a:pPr algn="l">
              <a:lnSpc>
                <a:spcPts val="13035"/>
              </a:lnSpc>
            </a:pPr>
            <a:r>
              <a:rPr lang="en-US" sz="13721" spc="1920">
                <a:solidFill>
                  <a:srgbClr val="7C898B"/>
                </a:solidFill>
                <a:latin typeface="Hammersmith One"/>
                <a:ea typeface="Hammersmith One"/>
                <a:cs typeface="Hammersmith One"/>
                <a:sym typeface="Hammersmith One"/>
              </a:rPr>
              <a:t>CTC</a:t>
            </a:r>
          </a:p>
        </p:txBody>
      </p:sp>
      <p:sp>
        <p:nvSpPr>
          <p:cNvPr name="TextBox 4" id="4"/>
          <p:cNvSpPr txBox="true"/>
          <p:nvPr/>
        </p:nvSpPr>
        <p:spPr>
          <a:xfrm rot="0">
            <a:off x="13404360" y="564195"/>
            <a:ext cx="3854940" cy="464505"/>
          </a:xfrm>
          <a:prstGeom prst="rect">
            <a:avLst/>
          </a:prstGeom>
        </p:spPr>
        <p:txBody>
          <a:bodyPr anchor="t" rtlCol="false" tIns="0" lIns="0" bIns="0" rIns="0">
            <a:spAutoFit/>
          </a:bodyPr>
          <a:lstStyle/>
          <a:p>
            <a:pPr algn="l">
              <a:lnSpc>
                <a:spcPts val="3552"/>
              </a:lnSpc>
            </a:pPr>
            <a:r>
              <a:rPr lang="en-US" sz="3383" spc="67">
                <a:solidFill>
                  <a:srgbClr val="253439"/>
                </a:solidFill>
                <a:latin typeface="Playfair Display"/>
                <a:ea typeface="Playfair Display"/>
                <a:cs typeface="Playfair Display"/>
                <a:sym typeface="Playfair Display"/>
              </a:rPr>
              <a:t>Carlos e Gabriel</a:t>
            </a:r>
          </a:p>
        </p:txBody>
      </p:sp>
      <p:sp>
        <p:nvSpPr>
          <p:cNvPr name="TextBox 5" id="5"/>
          <p:cNvSpPr txBox="true"/>
          <p:nvPr/>
        </p:nvSpPr>
        <p:spPr>
          <a:xfrm rot="0">
            <a:off x="484442" y="5792088"/>
            <a:ext cx="8264961" cy="3576533"/>
          </a:xfrm>
          <a:prstGeom prst="rect">
            <a:avLst/>
          </a:prstGeom>
        </p:spPr>
        <p:txBody>
          <a:bodyPr anchor="t" rtlCol="false" tIns="0" lIns="0" bIns="0" rIns="0">
            <a:spAutoFit/>
          </a:bodyPr>
          <a:lstStyle/>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Modelos </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Conceitual</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Lógico</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Físico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4409923" y="803328"/>
            <a:ext cx="3442633" cy="2984210"/>
          </a:xfrm>
          <a:custGeom>
            <a:avLst/>
            <a:gdLst/>
            <a:ahLst/>
            <a:cxnLst/>
            <a:rect r="r" b="b" t="t" l="l"/>
            <a:pathLst>
              <a:path h="2984210" w="3442633">
                <a:moveTo>
                  <a:pt x="0" y="0"/>
                </a:moveTo>
                <a:lnTo>
                  <a:pt x="3442633" y="0"/>
                </a:lnTo>
                <a:lnTo>
                  <a:pt x="3442633" y="2984210"/>
                </a:lnTo>
                <a:lnTo>
                  <a:pt x="0" y="2984210"/>
                </a:lnTo>
                <a:lnTo>
                  <a:pt x="0" y="0"/>
                </a:lnTo>
                <a:close/>
              </a:path>
            </a:pathLst>
          </a:custGeom>
          <a:blipFill>
            <a:blip r:embed="rId2"/>
            <a:stretch>
              <a:fillRect l="-25053" t="-221170" r="-275611" b="-106736"/>
            </a:stretch>
          </a:blipFill>
        </p:spPr>
      </p:sp>
      <p:sp>
        <p:nvSpPr>
          <p:cNvPr name="TextBox 3" id="3"/>
          <p:cNvSpPr txBox="true"/>
          <p:nvPr/>
        </p:nvSpPr>
        <p:spPr>
          <a:xfrm rot="0">
            <a:off x="512362" y="443424"/>
            <a:ext cx="5611761" cy="735278"/>
          </a:xfrm>
          <a:prstGeom prst="rect">
            <a:avLst/>
          </a:prstGeom>
        </p:spPr>
        <p:txBody>
          <a:bodyPr anchor="t" rtlCol="false" tIns="0" lIns="0" bIns="0" rIns="0">
            <a:spAutoFit/>
          </a:bodyPr>
          <a:lstStyle/>
          <a:p>
            <a:pPr algn="l">
              <a:lnSpc>
                <a:spcPts val="5760"/>
              </a:lnSpc>
            </a:pPr>
            <a:r>
              <a:rPr lang="en-US" sz="5053" spc="707">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6124123" y="815825"/>
            <a:ext cx="8456716" cy="3206785"/>
          </a:xfrm>
          <a:prstGeom prst="rect">
            <a:avLst/>
          </a:prstGeom>
        </p:spPr>
        <p:txBody>
          <a:bodyPr anchor="t" rtlCol="false" tIns="0" lIns="0" bIns="0" rIns="0">
            <a:spAutoFit/>
          </a:bodyPr>
          <a:lstStyle/>
          <a:p>
            <a:pPr algn="ctr">
              <a:lnSpc>
                <a:spcPts val="3632"/>
              </a:lnSpc>
              <a:spcBef>
                <a:spcPct val="0"/>
              </a:spcBef>
            </a:pPr>
            <a:r>
              <a:rPr lang="en-US" sz="3186" spc="446">
                <a:solidFill>
                  <a:srgbClr val="FFFFFF"/>
                </a:solidFill>
                <a:latin typeface="Hammersmith One"/>
                <a:ea typeface="Hammersmith One"/>
                <a:cs typeface="Hammersmith One"/>
                <a:sym typeface="Hammersmith One"/>
              </a:rPr>
              <a:t>TB_PLANO: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ID_PLANO (PK)</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TIPO_PLANO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HORARIOS</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ENDERECO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VALIDADE</a:t>
            </a:r>
          </a:p>
          <a:p>
            <a:pPr algn="ctr">
              <a:lnSpc>
                <a:spcPts val="3632"/>
              </a:lnSpc>
              <a:spcBef>
                <a:spcPct val="0"/>
              </a:spcBef>
            </a:pPr>
          </a:p>
        </p:txBody>
      </p:sp>
      <p:sp>
        <p:nvSpPr>
          <p:cNvPr name="TextBox 5" id="5"/>
          <p:cNvSpPr txBox="true"/>
          <p:nvPr/>
        </p:nvSpPr>
        <p:spPr>
          <a:xfrm rot="0">
            <a:off x="1324504" y="4864092"/>
            <a:ext cx="8152222" cy="4596244"/>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TB_RH:</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ID_ADMIN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COBRANCA</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AVL_FUNCIONARIOS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PAG_FUNCIONARIOS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ID_ALUNO(FK)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ID_FUNCIONARIO(FK)</a:t>
            </a:r>
          </a:p>
          <a:p>
            <a:pPr algn="ctr">
              <a:lnSpc>
                <a:spcPts val="4057"/>
              </a:lnSpc>
              <a:spcBef>
                <a:spcPct val="0"/>
              </a:spcBef>
            </a:pPr>
          </a:p>
        </p:txBody>
      </p:sp>
      <p:sp>
        <p:nvSpPr>
          <p:cNvPr name="Freeform 6" id="6"/>
          <p:cNvSpPr/>
          <p:nvPr/>
        </p:nvSpPr>
        <p:spPr>
          <a:xfrm flipH="false" flipV="false" rot="0">
            <a:off x="11044254" y="4374085"/>
            <a:ext cx="5086986" cy="5547683"/>
          </a:xfrm>
          <a:custGeom>
            <a:avLst/>
            <a:gdLst/>
            <a:ahLst/>
            <a:cxnLst/>
            <a:rect r="r" b="b" t="t" l="l"/>
            <a:pathLst>
              <a:path h="5547683" w="5086986">
                <a:moveTo>
                  <a:pt x="0" y="0"/>
                </a:moveTo>
                <a:lnTo>
                  <a:pt x="5086986" y="0"/>
                </a:lnTo>
                <a:lnTo>
                  <a:pt x="5086986" y="5547683"/>
                </a:lnTo>
                <a:lnTo>
                  <a:pt x="0" y="5547683"/>
                </a:lnTo>
                <a:lnTo>
                  <a:pt x="0" y="0"/>
                </a:lnTo>
                <a:close/>
              </a:path>
            </a:pathLst>
          </a:custGeom>
          <a:blipFill>
            <a:blip r:embed="rId2"/>
            <a:stretch>
              <a:fillRect l="-121227" t="-190709" r="-121227"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349213" y="1578981"/>
            <a:ext cx="7616721" cy="7129038"/>
          </a:xfrm>
          <a:custGeom>
            <a:avLst/>
            <a:gdLst/>
            <a:ahLst/>
            <a:cxnLst/>
            <a:rect r="r" b="b" t="t" l="l"/>
            <a:pathLst>
              <a:path h="7129038" w="7616721">
                <a:moveTo>
                  <a:pt x="0" y="0"/>
                </a:moveTo>
                <a:lnTo>
                  <a:pt x="7616722" y="0"/>
                </a:lnTo>
                <a:lnTo>
                  <a:pt x="7616722" y="7129038"/>
                </a:lnTo>
                <a:lnTo>
                  <a:pt x="0" y="7129038"/>
                </a:lnTo>
                <a:lnTo>
                  <a:pt x="0" y="0"/>
                </a:lnTo>
                <a:close/>
              </a:path>
            </a:pathLst>
          </a:custGeom>
          <a:blipFill>
            <a:blip r:embed="rId2"/>
            <a:stretch>
              <a:fillRect l="-550" t="0" r="-550" b="0"/>
            </a:stretch>
          </a:blipFill>
        </p:spPr>
      </p:sp>
      <p:sp>
        <p:nvSpPr>
          <p:cNvPr name="TextBox 3" id="3"/>
          <p:cNvSpPr txBox="true"/>
          <p:nvPr/>
        </p:nvSpPr>
        <p:spPr>
          <a:xfrm rot="0">
            <a:off x="512362" y="462474"/>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325582" y="1481635"/>
            <a:ext cx="9617561" cy="8415753"/>
          </a:xfrm>
          <a:prstGeom prst="rect">
            <a:avLst/>
          </a:prstGeom>
        </p:spPr>
        <p:txBody>
          <a:bodyPr anchor="t" rtlCol="false" tIns="0" lIns="0" bIns="0" rIns="0">
            <a:spAutoFit/>
          </a:bodyPr>
          <a:lstStyle/>
          <a:p>
            <a:pPr algn="l">
              <a:lnSpc>
                <a:spcPts val="4439"/>
              </a:lnSpc>
            </a:pPr>
            <a:r>
              <a:rPr lang="en-US" sz="3171" spc="63">
                <a:solidFill>
                  <a:srgbClr val="FFFFFF"/>
                </a:solidFill>
                <a:latin typeface="Playfair Display"/>
                <a:ea typeface="Playfair Display"/>
                <a:cs typeface="Playfair Display"/>
                <a:sym typeface="Playfair Display"/>
              </a:rPr>
              <a:t>O modelo lógico do banco de dados da Academia CTC Treinamento é uma representação mais detalhada do modelo conceitual, que inclui as tabelas, colunas e seus tipos de dados, as chaves primárias e estrangeiras, os índices e as restrições.</a:t>
            </a:r>
          </a:p>
          <a:p>
            <a:pPr algn="l">
              <a:lnSpc>
                <a:spcPts val="4439"/>
              </a:lnSpc>
            </a:pPr>
          </a:p>
          <a:p>
            <a:pPr algn="l">
              <a:lnSpc>
                <a:spcPts val="4439"/>
              </a:lnSpc>
            </a:pPr>
            <a:r>
              <a:rPr lang="en-US" sz="3171" spc="63">
                <a:solidFill>
                  <a:srgbClr val="FFFFFF"/>
                </a:solidFill>
                <a:latin typeface="Playfair Display"/>
                <a:ea typeface="Playfair Display"/>
                <a:cs typeface="Playfair Display"/>
                <a:sym typeface="Playfair Display"/>
              </a:rPr>
              <a:t>Com base no modelo lógico, o próximo passo seria criar o modelo físico do banco de dados, que define como os dados serão armazenados na mídia de armazenamento. O modelo físico leva em consideração as características da tecnologia específica que será utilizada para implementar o banco de dados, como o tipo de banco de dados, o sistema operacional e o hardware.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8660680" y="1814607"/>
            <a:ext cx="9181315" cy="5869673"/>
          </a:xfrm>
          <a:custGeom>
            <a:avLst/>
            <a:gdLst/>
            <a:ahLst/>
            <a:cxnLst/>
            <a:rect r="r" b="b" t="t" l="l"/>
            <a:pathLst>
              <a:path h="5869673" w="9181315">
                <a:moveTo>
                  <a:pt x="0" y="0"/>
                </a:moveTo>
                <a:lnTo>
                  <a:pt x="9181314" y="0"/>
                </a:lnTo>
                <a:lnTo>
                  <a:pt x="9181314" y="5869672"/>
                </a:lnTo>
                <a:lnTo>
                  <a:pt x="0" y="5869672"/>
                </a:lnTo>
                <a:lnTo>
                  <a:pt x="0" y="0"/>
                </a:lnTo>
                <a:close/>
              </a:path>
            </a:pathLst>
          </a:custGeom>
          <a:blipFill>
            <a:blip r:embed="rId2"/>
            <a:stretch>
              <a:fillRect l="0" t="0" r="0" b="0"/>
            </a:stretch>
          </a:blipFill>
        </p:spPr>
      </p:sp>
      <p:sp>
        <p:nvSpPr>
          <p:cNvPr name="TextBox 3" id="3"/>
          <p:cNvSpPr txBox="true"/>
          <p:nvPr/>
        </p:nvSpPr>
        <p:spPr>
          <a:xfrm rot="0">
            <a:off x="5652896" y="462474"/>
            <a:ext cx="12189098" cy="1085837"/>
          </a:xfrm>
          <a:prstGeom prst="rect">
            <a:avLst/>
          </a:prstGeom>
        </p:spPr>
        <p:txBody>
          <a:bodyPr anchor="t" rtlCol="false" tIns="0" lIns="0" bIns="0" rIns="0">
            <a:spAutoFit/>
          </a:bodyPr>
          <a:lstStyle/>
          <a:p>
            <a:pPr algn="r">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4" id="4"/>
          <p:cNvSpPr txBox="true"/>
          <p:nvPr/>
        </p:nvSpPr>
        <p:spPr>
          <a:xfrm rot="0">
            <a:off x="261438" y="573769"/>
            <a:ext cx="7872757" cy="5043903"/>
          </a:xfrm>
          <a:prstGeom prst="rect">
            <a:avLst/>
          </a:prstGeom>
        </p:spPr>
        <p:txBody>
          <a:bodyPr anchor="t" rtlCol="false" tIns="0" lIns="0" bIns="0" rIns="0">
            <a:spAutoFit/>
          </a:bodyPr>
          <a:lstStyle/>
          <a:p>
            <a:pPr algn="l">
              <a:lnSpc>
                <a:spcPts val="4439"/>
              </a:lnSpc>
            </a:pPr>
            <a:r>
              <a:rPr lang="en-US" sz="3171" spc="63">
                <a:solidFill>
                  <a:srgbClr val="FFFFFF"/>
                </a:solidFill>
                <a:latin typeface="Playfair Display"/>
                <a:ea typeface="Playfair Display"/>
                <a:cs typeface="Playfair Display"/>
                <a:sym typeface="Playfair Display"/>
              </a:rPr>
              <a:t>Um modelo físico de dados introduz o contexto específico do banco de dados ausente em modelos conceituais e lógicos de dados. Ele representa as tabelas, colunas, tipos de dados, visualizações, restrições, índices e procedimentos dentro do banco de dados e/ou as informações comunicadas durante os processos de computador.</a:t>
            </a:r>
          </a:p>
        </p:txBody>
      </p:sp>
      <p:sp>
        <p:nvSpPr>
          <p:cNvPr name="Freeform 5" id="5"/>
          <p:cNvSpPr/>
          <p:nvPr/>
        </p:nvSpPr>
        <p:spPr>
          <a:xfrm flipH="false" flipV="false" rot="0">
            <a:off x="1803172" y="5824824"/>
            <a:ext cx="4056105" cy="4056105"/>
          </a:xfrm>
          <a:custGeom>
            <a:avLst/>
            <a:gdLst/>
            <a:ahLst/>
            <a:cxnLst/>
            <a:rect r="r" b="b" t="t" l="l"/>
            <a:pathLst>
              <a:path h="4056105" w="4056105">
                <a:moveTo>
                  <a:pt x="0" y="0"/>
                </a:moveTo>
                <a:lnTo>
                  <a:pt x="4056105" y="0"/>
                </a:lnTo>
                <a:lnTo>
                  <a:pt x="4056105" y="4056105"/>
                </a:lnTo>
                <a:lnTo>
                  <a:pt x="0" y="4056105"/>
                </a:lnTo>
                <a:lnTo>
                  <a:pt x="0" y="0"/>
                </a:lnTo>
                <a:close/>
              </a:path>
            </a:pathLst>
          </a:custGeom>
          <a:blipFill>
            <a:blip r:embed="rId3"/>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512362" y="8739194"/>
            <a:ext cx="1218909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3" id="3"/>
          <p:cNvSpPr txBox="true"/>
          <p:nvPr/>
        </p:nvSpPr>
        <p:spPr>
          <a:xfrm rot="0">
            <a:off x="318896" y="275874"/>
            <a:ext cx="8042342" cy="5445222"/>
          </a:xfrm>
          <a:prstGeom prst="rect">
            <a:avLst/>
          </a:prstGeom>
        </p:spPr>
        <p:txBody>
          <a:bodyPr anchor="t" rtlCol="false" tIns="0" lIns="0" bIns="0" rIns="0">
            <a:spAutoFit/>
          </a:bodyPr>
          <a:lstStyle/>
          <a:p>
            <a:pPr algn="l">
              <a:lnSpc>
                <a:spcPts val="3319"/>
              </a:lnSpc>
            </a:pPr>
            <a:r>
              <a:rPr lang="en-US" sz="2371" spc="47">
                <a:solidFill>
                  <a:srgbClr val="FFFFFF"/>
                </a:solidFill>
                <a:latin typeface="Playfair Display"/>
                <a:ea typeface="Playfair Display"/>
                <a:cs typeface="Playfair Display"/>
                <a:sym typeface="Playfair Display"/>
              </a:rPr>
              <a:t>Como podemos ver no modelo físico, os registros e atributos tem valores de tipos que definem qual a característica daquele dado.</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Como o VARCHAR e o INT, que são os tipos de texto no caso do varchar e numeros inteiros no caso do int.</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Outra característica que se destaca são as restrições, PK (Primary Key), NOT NULL, etc.</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Uma restrição é uma regra que é usada para fins de otimização.</a:t>
            </a:r>
          </a:p>
          <a:p>
            <a:pPr algn="l">
              <a:lnSpc>
                <a:spcPts val="3319"/>
              </a:lnSpc>
            </a:pPr>
          </a:p>
        </p:txBody>
      </p:sp>
      <p:sp>
        <p:nvSpPr>
          <p:cNvPr name="Freeform 4" id="4"/>
          <p:cNvSpPr/>
          <p:nvPr/>
        </p:nvSpPr>
        <p:spPr>
          <a:xfrm flipH="false" flipV="false" rot="0">
            <a:off x="9144000" y="1028700"/>
            <a:ext cx="8182249" cy="6432963"/>
          </a:xfrm>
          <a:custGeom>
            <a:avLst/>
            <a:gdLst/>
            <a:ahLst/>
            <a:cxnLst/>
            <a:rect r="r" b="b" t="t" l="l"/>
            <a:pathLst>
              <a:path h="6432963" w="8182249">
                <a:moveTo>
                  <a:pt x="0" y="0"/>
                </a:moveTo>
                <a:lnTo>
                  <a:pt x="8182249" y="0"/>
                </a:lnTo>
                <a:lnTo>
                  <a:pt x="8182249" y="6432963"/>
                </a:lnTo>
                <a:lnTo>
                  <a:pt x="0" y="6432963"/>
                </a:lnTo>
                <a:lnTo>
                  <a:pt x="0" y="0"/>
                </a:lnTo>
                <a:close/>
              </a:path>
            </a:pathLst>
          </a:custGeom>
          <a:blipFill>
            <a:blip r:embed="rId2"/>
            <a:stretch>
              <a:fillRect l="0" t="-18643" r="-250900" b="-166691"/>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2362" y="6172821"/>
            <a:ext cx="6832502" cy="3843282"/>
          </a:xfrm>
          <a:custGeom>
            <a:avLst/>
            <a:gdLst/>
            <a:ahLst/>
            <a:cxnLst/>
            <a:rect r="r" b="b" t="t" l="l"/>
            <a:pathLst>
              <a:path h="3843282" w="6832502">
                <a:moveTo>
                  <a:pt x="0" y="0"/>
                </a:moveTo>
                <a:lnTo>
                  <a:pt x="6832502" y="0"/>
                </a:lnTo>
                <a:lnTo>
                  <a:pt x="6832502" y="3843283"/>
                </a:lnTo>
                <a:lnTo>
                  <a:pt x="0" y="3843283"/>
                </a:lnTo>
                <a:lnTo>
                  <a:pt x="0" y="0"/>
                </a:lnTo>
                <a:close/>
              </a:path>
            </a:pathLst>
          </a:custGeom>
          <a:blipFill>
            <a:blip r:embed="rId2"/>
            <a:stretch>
              <a:fillRect l="0" t="0" r="0" b="0"/>
            </a:stretch>
          </a:blipFill>
        </p:spPr>
      </p:sp>
      <p:sp>
        <p:nvSpPr>
          <p:cNvPr name="TextBox 3" id="3"/>
          <p:cNvSpPr txBox="true"/>
          <p:nvPr/>
        </p:nvSpPr>
        <p:spPr>
          <a:xfrm rot="0">
            <a:off x="512362" y="462474"/>
            <a:ext cx="12189098" cy="1085837"/>
          </a:xfrm>
          <a:prstGeom prst="rect">
            <a:avLst/>
          </a:prstGeom>
        </p:spPr>
        <p:txBody>
          <a:bodyPr anchor="t" rtlCol="false" tIns="0" lIns="0" bIns="0" rIns="0">
            <a:spAutoFit/>
          </a:bodyPr>
          <a:lstStyle/>
          <a:p>
            <a:pPr algn="l">
              <a:lnSpc>
                <a:spcPts val="8548"/>
              </a:lnSpc>
            </a:pPr>
            <a:r>
              <a:rPr lang="en-US" sz="7498" spc="1049">
                <a:solidFill>
                  <a:srgbClr val="7C898B"/>
                </a:solidFill>
                <a:latin typeface="Hammersmith One"/>
                <a:ea typeface="Hammersmith One"/>
                <a:cs typeface="Hammersmith One"/>
                <a:sym typeface="Hammersmith One"/>
              </a:rPr>
              <a:t>04 - CONCLUSÃO</a:t>
            </a:r>
          </a:p>
        </p:txBody>
      </p:sp>
      <p:sp>
        <p:nvSpPr>
          <p:cNvPr name="TextBox 4" id="4"/>
          <p:cNvSpPr txBox="true"/>
          <p:nvPr/>
        </p:nvSpPr>
        <p:spPr>
          <a:xfrm rot="0">
            <a:off x="270714" y="1419073"/>
            <a:ext cx="7726268" cy="4363134"/>
          </a:xfrm>
          <a:prstGeom prst="rect">
            <a:avLst/>
          </a:prstGeom>
        </p:spPr>
        <p:txBody>
          <a:bodyPr anchor="t" rtlCol="false" tIns="0" lIns="0" bIns="0" rIns="0">
            <a:spAutoFit/>
          </a:bodyPr>
          <a:lstStyle/>
          <a:p>
            <a:pPr algn="l">
              <a:lnSpc>
                <a:spcPts val="3836"/>
              </a:lnSpc>
            </a:pPr>
            <a:r>
              <a:rPr lang="en-US" sz="2740" spc="54">
                <a:solidFill>
                  <a:srgbClr val="253439"/>
                </a:solidFill>
                <a:latin typeface="Playfair Display Bold"/>
                <a:ea typeface="Playfair Display Bold"/>
                <a:cs typeface="Playfair Display Bold"/>
                <a:sym typeface="Playfair Display Bold"/>
              </a:rPr>
              <a:t>A modelagem de dados é uma etapa crucial no processo de criação de um banco de dados eficiente e eficaz. Ela consiste em definir a estrutura e os relacionamentos entre os dados que serão armazenados no banco de dados, garantindo que ele atenda às necessidades da organização de forma organizada, segura e confiável.</a:t>
            </a:r>
          </a:p>
          <a:p>
            <a:pPr algn="l">
              <a:lnSpc>
                <a:spcPts val="3836"/>
              </a:lnSpc>
            </a:pPr>
          </a:p>
        </p:txBody>
      </p:sp>
      <p:sp>
        <p:nvSpPr>
          <p:cNvPr name="TextBox 5" id="5"/>
          <p:cNvSpPr txBox="true"/>
          <p:nvPr/>
        </p:nvSpPr>
        <p:spPr>
          <a:xfrm rot="0">
            <a:off x="8301896" y="1557835"/>
            <a:ext cx="9634835" cy="8479604"/>
          </a:xfrm>
          <a:prstGeom prst="rect">
            <a:avLst/>
          </a:prstGeom>
        </p:spPr>
        <p:txBody>
          <a:bodyPr anchor="t" rtlCol="false" tIns="0" lIns="0" bIns="0" rIns="0">
            <a:spAutoFit/>
          </a:bodyPr>
          <a:lstStyle/>
          <a:p>
            <a:pPr algn="ctr" marL="401344" indent="-200672" lvl="1">
              <a:lnSpc>
                <a:spcPts val="2119"/>
              </a:lnSpc>
              <a:buFont typeface="Arial"/>
              <a:buChar char="•"/>
            </a:pPr>
            <a:r>
              <a:rPr lang="en-US" sz="1858" spc="260">
                <a:solidFill>
                  <a:srgbClr val="000000"/>
                </a:solidFill>
                <a:latin typeface="Hammersmith One"/>
                <a:ea typeface="Hammersmith One"/>
                <a:cs typeface="Hammersmith One"/>
                <a:sym typeface="Hammersmith One"/>
              </a:rPr>
              <a:t>MELHOR COMPREENSÃO DOS DADOS: A MODELAGEM AJUDA A COMPREENDER A ESTRUTURA, SIGNIFICADO E INTER-RELAÇÕES DOS DADOS, FACILITANDO A COMUNICAÇÃO ENTRE AS PARTES ENVOLVIDAS NO PROJETO E GARANTINDO UM ALINHAMENTO ENTRE AS NECESSIDADES DO NEGÓCIO E A ESTRUTURA DO BANCO DE DADOS.</a:t>
            </a:r>
          </a:p>
          <a:p>
            <a:pPr algn="ctr" marL="401344" indent="-200672" lvl="1">
              <a:lnSpc>
                <a:spcPts val="2119"/>
              </a:lnSpc>
              <a:buFont typeface="Arial"/>
              <a:buChar char="•"/>
            </a:pPr>
            <a:r>
              <a:rPr lang="en-US" sz="1858" spc="260">
                <a:solidFill>
                  <a:srgbClr val="000000"/>
                </a:solidFill>
                <a:latin typeface="Hammersmith One"/>
                <a:ea typeface="Hammersmith One"/>
                <a:cs typeface="Hammersmith One"/>
                <a:sym typeface="Hammersmith One"/>
              </a:rPr>
              <a:t>Identificação de Problemas: Através da modelagem, é possível identificar problemas como redundância, inconsistência e incompletude dos dados, permitindo corrigi-los antes que causem impacto no sistema.</a:t>
            </a:r>
          </a:p>
          <a:p>
            <a:pPr algn="ctr" marL="401344" indent="-200672" lvl="1">
              <a:lnSpc>
                <a:spcPts val="2119"/>
              </a:lnSpc>
              <a:buFont typeface="Arial"/>
              <a:buChar char="•"/>
            </a:pPr>
            <a:r>
              <a:rPr lang="en-US" sz="1858" spc="260">
                <a:solidFill>
                  <a:srgbClr val="000000"/>
                </a:solidFill>
                <a:latin typeface="Hammersmith One"/>
                <a:ea typeface="Hammersmith One"/>
                <a:cs typeface="Hammersmith One"/>
                <a:sym typeface="Hammersmith One"/>
              </a:rPr>
              <a:t>Redução de Custos: Um modelo de dados bem estruturado evita retrabalhos, falhas e necessidade de reestruturações futuras, reduzindo custos de desenvolvimento e manutenção do banco de dados.</a:t>
            </a:r>
          </a:p>
          <a:p>
            <a:pPr algn="ctr" marL="401344" indent="-200672" lvl="1">
              <a:lnSpc>
                <a:spcPts val="2119"/>
              </a:lnSpc>
              <a:buFont typeface="Arial"/>
              <a:buChar char="•"/>
            </a:pPr>
            <a:r>
              <a:rPr lang="en-US" sz="1858" spc="260">
                <a:solidFill>
                  <a:srgbClr val="000000"/>
                </a:solidFill>
                <a:latin typeface="Hammersmith One"/>
                <a:ea typeface="Hammersmith One"/>
                <a:cs typeface="Hammersmith One"/>
                <a:sym typeface="Hammersmith One"/>
              </a:rPr>
              <a:t>Maior Agilidade: Um banco de dados bem modelado facilita o acesso e a manipulação dos dados, otimizando consultas, relatórios e análises, o que se traduz em maior agilidade nas operações da organização.</a:t>
            </a:r>
          </a:p>
          <a:p>
            <a:pPr algn="ctr" marL="401344" indent="-200672" lvl="1">
              <a:lnSpc>
                <a:spcPts val="2119"/>
              </a:lnSpc>
              <a:spcBef>
                <a:spcPct val="0"/>
              </a:spcBef>
              <a:buFont typeface="Arial"/>
              <a:buChar char="•"/>
            </a:pPr>
            <a:r>
              <a:rPr lang="en-US" sz="1858" spc="260">
                <a:solidFill>
                  <a:srgbClr val="000000"/>
                </a:solidFill>
                <a:latin typeface="Hammersmith One"/>
                <a:ea typeface="Hammersmith One"/>
                <a:cs typeface="Hammersmith One"/>
                <a:sym typeface="Hammersmith One"/>
              </a:rPr>
              <a:t>Melhoria na </a:t>
            </a:r>
            <a:r>
              <a:rPr lang="en-US" sz="1858" spc="260">
                <a:solidFill>
                  <a:srgbClr val="000000"/>
                </a:solidFill>
                <a:latin typeface="Hammersmith One"/>
                <a:ea typeface="Hammersmith One"/>
                <a:cs typeface="Hammersmith One"/>
                <a:sym typeface="Hammersmith One"/>
              </a:rPr>
              <a:t>TOMADA DE DECISÕES: A QUALIDADE DOS DADOS PROPORCIONADA POR UM MODELO BEM ESTRUTURADO CONTRIBUI PARA A TOMADA DE DECISÕES MAIS ASSERTIVAS E ESTRATÉGICAS, BASEADAS EM INFORMAÇÕES PRECISAS E CONFIÁVEIS.</a:t>
            </a:r>
          </a:p>
          <a:p>
            <a:pPr algn="ctr" marL="401344" indent="-200672" lvl="1">
              <a:lnSpc>
                <a:spcPts val="2119"/>
              </a:lnSpc>
              <a:spcBef>
                <a:spcPct val="0"/>
              </a:spcBef>
              <a:buFont typeface="Arial"/>
              <a:buChar char="•"/>
            </a:pPr>
            <a:r>
              <a:rPr lang="en-US" sz="1858" spc="260">
                <a:solidFill>
                  <a:srgbClr val="000000"/>
                </a:solidFill>
                <a:latin typeface="Hammersmith One"/>
                <a:ea typeface="Hammersmith One"/>
                <a:cs typeface="Hammersmith One"/>
                <a:sym typeface="Hammersmith One"/>
              </a:rPr>
              <a:t>ESCALABILIDADE: UM MODELO DE DADOS FLEXÍVEL E EXPANSÍVEL PERMITE QUE O BANCO DE DADOS CRESÇA E SE ADAPTE ÀS NOVAS NECESSIDADES DA ORGANIZAÇÃO SEM COMPROMETER SUA PERFORMANCE.</a:t>
            </a:r>
          </a:p>
          <a:p>
            <a:pPr algn="ctr" marL="401344" indent="-200672" lvl="1">
              <a:lnSpc>
                <a:spcPts val="2119"/>
              </a:lnSpc>
              <a:spcBef>
                <a:spcPct val="0"/>
              </a:spcBef>
              <a:buFont typeface="Arial"/>
              <a:buChar char="•"/>
            </a:pPr>
            <a:r>
              <a:rPr lang="en-US" sz="1858" spc="260">
                <a:solidFill>
                  <a:srgbClr val="000000"/>
                </a:solidFill>
                <a:latin typeface="Hammersmith One"/>
                <a:ea typeface="Hammersmith One"/>
                <a:cs typeface="Hammersmith One"/>
                <a:sym typeface="Hammersmith One"/>
              </a:rPr>
              <a:t>SEGURANÇA E CONFORMIDADE: A MODELAGEM FACILITA A IMPLEMENTAÇÃO DE MEDIDAS DE SEGURANÇA E CONTROLE DE ACESSO AOS DADOS, ASSEGURANDO A CONFORMIDADE COM AS LEIS E REGULAMENTAÇÕES.</a:t>
            </a:r>
          </a:p>
          <a:p>
            <a:pPr algn="ctr">
              <a:lnSpc>
                <a:spcPts val="2347"/>
              </a:lnSpc>
              <a:spcBef>
                <a:spcPct val="0"/>
              </a:spcBef>
            </a:pPr>
          </a:p>
          <a:p>
            <a:pPr algn="ctr">
              <a:lnSpc>
                <a:spcPts val="1435"/>
              </a:lnSpc>
              <a:spcBef>
                <a:spcPct val="0"/>
              </a:spcBef>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619354" y="3204901"/>
            <a:ext cx="6053399" cy="6053399"/>
          </a:xfrm>
          <a:custGeom>
            <a:avLst/>
            <a:gdLst/>
            <a:ahLst/>
            <a:cxnLst/>
            <a:rect r="r" b="b" t="t" l="l"/>
            <a:pathLst>
              <a:path h="6053399" w="6053399">
                <a:moveTo>
                  <a:pt x="0" y="0"/>
                </a:moveTo>
                <a:lnTo>
                  <a:pt x="6053399" y="0"/>
                </a:lnTo>
                <a:lnTo>
                  <a:pt x="6053399" y="6053399"/>
                </a:lnTo>
                <a:lnTo>
                  <a:pt x="0" y="6053399"/>
                </a:lnTo>
                <a:lnTo>
                  <a:pt x="0" y="0"/>
                </a:lnTo>
                <a:close/>
              </a:path>
            </a:pathLst>
          </a:custGeom>
          <a:blipFill>
            <a:blip r:embed="rId2"/>
            <a:stretch>
              <a:fillRect l="0" t="0" r="0" b="0"/>
            </a:stretch>
          </a:blipFill>
        </p:spPr>
      </p:sp>
      <p:sp>
        <p:nvSpPr>
          <p:cNvPr name="TextBox 3" id="3"/>
          <p:cNvSpPr txBox="true"/>
          <p:nvPr/>
        </p:nvSpPr>
        <p:spPr>
          <a:xfrm rot="0">
            <a:off x="484442" y="635457"/>
            <a:ext cx="12217314" cy="2070842"/>
          </a:xfrm>
          <a:prstGeom prst="rect">
            <a:avLst/>
          </a:prstGeom>
        </p:spPr>
        <p:txBody>
          <a:bodyPr anchor="t" rtlCol="false" tIns="0" lIns="0" bIns="0" rIns="0">
            <a:spAutoFit/>
          </a:bodyPr>
          <a:lstStyle/>
          <a:p>
            <a:pPr algn="l">
              <a:lnSpc>
                <a:spcPts val="15505"/>
              </a:lnSpc>
            </a:pPr>
            <a:r>
              <a:rPr lang="en-US" sz="15822" spc="2215">
                <a:solidFill>
                  <a:srgbClr val="FFFFFF"/>
                </a:solidFill>
                <a:latin typeface="Hammersmith One"/>
                <a:ea typeface="Hammersmith One"/>
                <a:cs typeface="Hammersmith One"/>
                <a:sym typeface="Hammersmith One"/>
              </a:rPr>
              <a:t>OBRIGADO</a:t>
            </a:r>
          </a:p>
        </p:txBody>
      </p:sp>
      <p:sp>
        <p:nvSpPr>
          <p:cNvPr name="TextBox 4" id="4"/>
          <p:cNvSpPr txBox="true"/>
          <p:nvPr/>
        </p:nvSpPr>
        <p:spPr>
          <a:xfrm rot="0">
            <a:off x="484442" y="9469956"/>
            <a:ext cx="4206435" cy="464505"/>
          </a:xfrm>
          <a:prstGeom prst="rect">
            <a:avLst/>
          </a:prstGeom>
        </p:spPr>
        <p:txBody>
          <a:bodyPr anchor="t" rtlCol="false" tIns="0" lIns="0" bIns="0" rIns="0">
            <a:spAutoFit/>
          </a:bodyPr>
          <a:lstStyle/>
          <a:p>
            <a:pPr algn="l">
              <a:lnSpc>
                <a:spcPts val="3552"/>
              </a:lnSpc>
            </a:pPr>
            <a:r>
              <a:rPr lang="en-US" sz="3383" spc="67">
                <a:solidFill>
                  <a:srgbClr val="F6F4F1"/>
                </a:solidFill>
                <a:latin typeface="Playfair Display"/>
                <a:ea typeface="Playfair Display"/>
                <a:cs typeface="Playfair Display"/>
                <a:sym typeface="Playfair Display"/>
              </a:rPr>
              <a:t>Carlos e Gabriel</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1232790" y="471942"/>
            <a:ext cx="6238645" cy="9343117"/>
          </a:xfrm>
          <a:custGeom>
            <a:avLst/>
            <a:gdLst/>
            <a:ahLst/>
            <a:cxnLst/>
            <a:rect r="r" b="b" t="t" l="l"/>
            <a:pathLst>
              <a:path h="9343117" w="6238645">
                <a:moveTo>
                  <a:pt x="0" y="0"/>
                </a:moveTo>
                <a:lnTo>
                  <a:pt x="6238644" y="0"/>
                </a:lnTo>
                <a:lnTo>
                  <a:pt x="6238644" y="9343116"/>
                </a:lnTo>
                <a:lnTo>
                  <a:pt x="0" y="9343116"/>
                </a:lnTo>
                <a:lnTo>
                  <a:pt x="0" y="0"/>
                </a:lnTo>
                <a:close/>
              </a:path>
            </a:pathLst>
          </a:custGeom>
          <a:blipFill>
            <a:blip r:embed="rId2"/>
            <a:stretch>
              <a:fillRect l="-66369" t="0" r="-83233" b="0"/>
            </a:stretch>
          </a:blipFill>
        </p:spPr>
      </p:sp>
      <p:sp>
        <p:nvSpPr>
          <p:cNvPr name="TextBox 3" id="3"/>
          <p:cNvSpPr txBox="true"/>
          <p:nvPr/>
        </p:nvSpPr>
        <p:spPr>
          <a:xfrm rot="0">
            <a:off x="465496" y="470848"/>
            <a:ext cx="10131485"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465496" y="1937813"/>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LÓGICO</a:t>
            </a:r>
          </a:p>
        </p:txBody>
      </p:sp>
      <p:sp>
        <p:nvSpPr>
          <p:cNvPr name="TextBox 5" id="5"/>
          <p:cNvSpPr txBox="true"/>
          <p:nvPr/>
        </p:nvSpPr>
        <p:spPr>
          <a:xfrm rot="0">
            <a:off x="465496" y="3404650"/>
            <a:ext cx="1209027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6" id="6"/>
          <p:cNvSpPr txBox="true"/>
          <p:nvPr/>
        </p:nvSpPr>
        <p:spPr>
          <a:xfrm rot="0">
            <a:off x="465496" y="4871487"/>
            <a:ext cx="1209027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04 - CONCLUSÃO</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9392088" y="1548310"/>
            <a:ext cx="8758866" cy="8043900"/>
          </a:xfrm>
          <a:custGeom>
            <a:avLst/>
            <a:gdLst/>
            <a:ahLst/>
            <a:cxnLst/>
            <a:rect r="r" b="b" t="t" l="l"/>
            <a:pathLst>
              <a:path h="8043900" w="8758866">
                <a:moveTo>
                  <a:pt x="0" y="0"/>
                </a:moveTo>
                <a:lnTo>
                  <a:pt x="8758865" y="0"/>
                </a:lnTo>
                <a:lnTo>
                  <a:pt x="8758865" y="8043900"/>
                </a:lnTo>
                <a:lnTo>
                  <a:pt x="0" y="8043900"/>
                </a:lnTo>
                <a:lnTo>
                  <a:pt x="0" y="0"/>
                </a:lnTo>
                <a:close/>
              </a:path>
            </a:pathLst>
          </a:custGeom>
          <a:blipFill>
            <a:blip r:embed="rId2"/>
            <a:stretch>
              <a:fillRect l="0" t="-118" r="-1760" b="-118"/>
            </a:stretch>
          </a:blipFill>
        </p:spPr>
      </p:sp>
      <p:sp>
        <p:nvSpPr>
          <p:cNvPr name="TextBox 3" id="3"/>
          <p:cNvSpPr txBox="true"/>
          <p:nvPr/>
        </p:nvSpPr>
        <p:spPr>
          <a:xfrm rot="0">
            <a:off x="512362" y="1916000"/>
            <a:ext cx="9081059" cy="4780903"/>
          </a:xfrm>
          <a:prstGeom prst="rect">
            <a:avLst/>
          </a:prstGeom>
        </p:spPr>
        <p:txBody>
          <a:bodyPr anchor="t" rtlCol="false" tIns="0" lIns="0" bIns="0" rIns="0">
            <a:spAutoFit/>
          </a:bodyPr>
          <a:lstStyle/>
          <a:p>
            <a:pPr algn="l">
              <a:lnSpc>
                <a:spcPts val="4760"/>
              </a:lnSpc>
            </a:pPr>
            <a:r>
              <a:rPr lang="en-US" sz="3400" spc="68">
                <a:solidFill>
                  <a:srgbClr val="FFFFFF"/>
                </a:solidFill>
                <a:latin typeface="Playfair Display"/>
                <a:ea typeface="Playfair Display"/>
                <a:cs typeface="Playfair Display"/>
                <a:sym typeface="Playfair Display"/>
              </a:rPr>
              <a:t>O objetivo de um modelo conceitual de dados é fornecer uma perspectiva centrada em dados da organização, documentando como diferentes entidades empresariais se relacionam entre si. Ao contrário dos modelos lógicos e físicos de dados, os modelos conceituais de dados são independentes da tecnologia e da aplicação.</a:t>
            </a:r>
          </a:p>
        </p:txBody>
      </p:sp>
      <p:sp>
        <p:nvSpPr>
          <p:cNvPr name="TextBox 4" id="4"/>
          <p:cNvSpPr txBox="true"/>
          <p:nvPr/>
        </p:nvSpPr>
        <p:spPr>
          <a:xfrm rot="0">
            <a:off x="512362" y="462474"/>
            <a:ext cx="11279007"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217039" y="1548310"/>
            <a:ext cx="7926961" cy="8130573"/>
          </a:xfrm>
          <a:custGeom>
            <a:avLst/>
            <a:gdLst/>
            <a:ahLst/>
            <a:cxnLst/>
            <a:rect r="r" b="b" t="t" l="l"/>
            <a:pathLst>
              <a:path h="8130573" w="7926961">
                <a:moveTo>
                  <a:pt x="0" y="0"/>
                </a:moveTo>
                <a:lnTo>
                  <a:pt x="7926961" y="0"/>
                </a:lnTo>
                <a:lnTo>
                  <a:pt x="7926961" y="8130573"/>
                </a:lnTo>
                <a:lnTo>
                  <a:pt x="0" y="8130573"/>
                </a:lnTo>
                <a:lnTo>
                  <a:pt x="0" y="0"/>
                </a:lnTo>
                <a:close/>
              </a:path>
            </a:pathLst>
          </a:custGeom>
          <a:blipFill>
            <a:blip r:embed="rId2"/>
            <a:stretch>
              <a:fillRect l="0" t="0" r="-145514" b="-116536"/>
            </a:stretch>
          </a:blipFill>
        </p:spPr>
      </p:sp>
      <p:sp>
        <p:nvSpPr>
          <p:cNvPr name="TextBox 3" id="3"/>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10725933" y="1057275"/>
            <a:ext cx="7294931" cy="4167719"/>
          </a:xfrm>
          <a:prstGeom prst="rect">
            <a:avLst/>
          </a:prstGeom>
        </p:spPr>
        <p:txBody>
          <a:bodyPr anchor="t" rtlCol="false" tIns="0" lIns="0" bIns="0" rIns="0">
            <a:spAutoFit/>
          </a:bodyPr>
          <a:lstStyle/>
          <a:p>
            <a:pPr algn="l">
              <a:lnSpc>
                <a:spcPts val="4132"/>
              </a:lnSpc>
            </a:pPr>
            <a:r>
              <a:rPr lang="en-US" sz="3656" spc="73">
                <a:solidFill>
                  <a:srgbClr val="F6F4F1"/>
                </a:solidFill>
                <a:latin typeface="Playfair Display"/>
                <a:ea typeface="Playfair Display"/>
                <a:cs typeface="Playfair Display"/>
                <a:sym typeface="Playfair Display"/>
              </a:rPr>
              <a:t>O modelo conceitual do banco de dados do CTC é um diagrama que representa as entidades e seus relacionamentos de forma abstrata e independente de qualquer tecnologia específica. As entidades principais do modelo são:</a:t>
            </a:r>
          </a:p>
        </p:txBody>
      </p:sp>
      <p:sp>
        <p:nvSpPr>
          <p:cNvPr name="TextBox 5" id="5"/>
          <p:cNvSpPr txBox="true"/>
          <p:nvPr/>
        </p:nvSpPr>
        <p:spPr>
          <a:xfrm rot="0">
            <a:off x="10514770" y="6437280"/>
            <a:ext cx="7506094" cy="3523945"/>
          </a:xfrm>
          <a:prstGeom prst="rect">
            <a:avLst/>
          </a:prstGeom>
        </p:spPr>
        <p:txBody>
          <a:bodyPr anchor="t" rtlCol="false" tIns="0" lIns="0" bIns="0" rIns="0">
            <a:spAutoFit/>
          </a:bodyPr>
          <a:lstStyle/>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CLI</a:t>
            </a:r>
            <a:r>
              <a:rPr lang="en-US" sz="2473" spc="346">
                <a:solidFill>
                  <a:srgbClr val="FFFFFF"/>
                </a:solidFill>
                <a:latin typeface="Hammersmith One"/>
                <a:ea typeface="Hammersmith One"/>
                <a:cs typeface="Hammersmith One"/>
                <a:sym typeface="Hammersmith One"/>
              </a:rPr>
              <a:t>ENTE: REPRESENTA OS ALUNOS DA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FUNCIONÁRIO: REPRESENTA OS FUNCIONÁRIOS DA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PLANO DE TREINO: REPRESENTA OS PLANOS DE TREINO OFERECIDOS PELA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RH: REPRESENTA A ESTRUTURA ADMINISTRATIVA DA ACADEMIA</a:t>
            </a:r>
          </a:p>
          <a:p>
            <a:pPr algn="ctr">
              <a:lnSpc>
                <a:spcPts val="2819"/>
              </a:lnSpc>
              <a:spcBef>
                <a:spcPct val="0"/>
              </a:spcBef>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512362" y="1406970"/>
            <a:ext cx="9591822" cy="8676995"/>
          </a:xfrm>
          <a:custGeom>
            <a:avLst/>
            <a:gdLst/>
            <a:ahLst/>
            <a:cxnLst/>
            <a:rect r="r" b="b" t="t" l="l"/>
            <a:pathLst>
              <a:path h="8676995" w="9591822">
                <a:moveTo>
                  <a:pt x="0" y="0"/>
                </a:moveTo>
                <a:lnTo>
                  <a:pt x="9591822" y="0"/>
                </a:lnTo>
                <a:lnTo>
                  <a:pt x="9591822" y="8676994"/>
                </a:lnTo>
                <a:lnTo>
                  <a:pt x="0" y="8676994"/>
                </a:lnTo>
                <a:lnTo>
                  <a:pt x="0" y="0"/>
                </a:lnTo>
                <a:close/>
              </a:path>
            </a:pathLst>
          </a:custGeom>
          <a:blipFill>
            <a:blip r:embed="rId2"/>
            <a:stretch>
              <a:fillRect l="0" t="0" r="0" b="0"/>
            </a:stretch>
          </a:blipFill>
        </p:spPr>
      </p:sp>
      <p:sp>
        <p:nvSpPr>
          <p:cNvPr name="TextBox 3" id="3"/>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10725933" y="1057275"/>
            <a:ext cx="7294931" cy="3126773"/>
          </a:xfrm>
          <a:prstGeom prst="rect">
            <a:avLst/>
          </a:prstGeom>
        </p:spPr>
        <p:txBody>
          <a:bodyPr anchor="t" rtlCol="false" tIns="0" lIns="0" bIns="0" rIns="0">
            <a:spAutoFit/>
          </a:bodyPr>
          <a:lstStyle/>
          <a:p>
            <a:pPr algn="l">
              <a:lnSpc>
                <a:spcPts val="4132"/>
              </a:lnSpc>
            </a:pPr>
            <a:r>
              <a:rPr lang="en-US" sz="3656" spc="73">
                <a:solidFill>
                  <a:srgbClr val="F6F4F1"/>
                </a:solidFill>
                <a:latin typeface="Playfair Display"/>
                <a:ea typeface="Playfair Display"/>
                <a:cs typeface="Playfair Display"/>
                <a:sym typeface="Playfair Display"/>
              </a:rPr>
              <a:t>As entidades são conectadas por relacionamentos, que definem como as entidades estão relacionadas entre si. Os principais relacionamentos no modelo são:</a:t>
            </a:r>
          </a:p>
        </p:txBody>
      </p:sp>
      <p:sp>
        <p:nvSpPr>
          <p:cNvPr name="TextBox 5" id="5"/>
          <p:cNvSpPr txBox="true"/>
          <p:nvPr/>
        </p:nvSpPr>
        <p:spPr>
          <a:xfrm rot="0">
            <a:off x="10725933" y="4882311"/>
            <a:ext cx="7271768" cy="4348187"/>
          </a:xfrm>
          <a:prstGeom prst="rect">
            <a:avLst/>
          </a:prstGeom>
        </p:spPr>
        <p:txBody>
          <a:bodyPr anchor="t" rtlCol="false" tIns="0" lIns="0" bIns="0" rIns="0">
            <a:spAutoFit/>
          </a:bodyPr>
          <a:lstStyle/>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CLIENTE CONTRATA PLANO DE TREINO: UM CLIENTE PODE CONTRATAR UM OU MAIS PLANOS DE TREINO.</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Funcionário instrui Cliente: Um funcionário pode instruir um ou mais clientes.</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Funcionário monta Plano de Treino: Um funcionário pode montar um ou mais planos de treino..</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Academia cadastra Cliente: A academia cadastra um ou mais clientes.</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Academia contrata Funcionário: A academia contrata um ou mais funcionários.</a:t>
            </a:r>
          </a:p>
          <a:p>
            <a:pPr algn="ctr">
              <a:lnSpc>
                <a:spcPts val="2322"/>
              </a:lnSpc>
              <a:spcBef>
                <a:spcPct val="0"/>
              </a:spcBef>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3" id="3"/>
          <p:cNvSpPr txBox="true"/>
          <p:nvPr/>
        </p:nvSpPr>
        <p:spPr>
          <a:xfrm rot="0">
            <a:off x="512362" y="1836251"/>
            <a:ext cx="6432931" cy="5691146"/>
          </a:xfrm>
          <a:prstGeom prst="rect">
            <a:avLst/>
          </a:prstGeom>
        </p:spPr>
        <p:txBody>
          <a:bodyPr anchor="t" rtlCol="false" tIns="0" lIns="0" bIns="0" rIns="0">
            <a:spAutoFit/>
          </a:bodyPr>
          <a:lstStyle/>
          <a:p>
            <a:pPr algn="l">
              <a:lnSpc>
                <a:spcPts val="4512"/>
              </a:lnSpc>
            </a:pPr>
            <a:r>
              <a:rPr lang="en-US" sz="3993" spc="79">
                <a:solidFill>
                  <a:srgbClr val="F6F4F1"/>
                </a:solidFill>
                <a:latin typeface="Playfair Display"/>
                <a:ea typeface="Playfair Display"/>
                <a:cs typeface="Playfair Display"/>
                <a:sym typeface="Playfair Display"/>
              </a:rPr>
              <a:t>O modelo conceitual do banco de dados da Academia CTC é um bom ponto de partida para o desenvolvimento de um banco de dados real. As recomendações acima podem ser implementadas para melhorar e tornar o modelo mais completo. </a:t>
            </a:r>
          </a:p>
        </p:txBody>
      </p:sp>
      <p:sp>
        <p:nvSpPr>
          <p:cNvPr name="TextBox 4" id="4"/>
          <p:cNvSpPr txBox="true"/>
          <p:nvPr/>
        </p:nvSpPr>
        <p:spPr>
          <a:xfrm rot="0">
            <a:off x="8647691" y="2105354"/>
            <a:ext cx="8978503" cy="6085816"/>
          </a:xfrm>
          <a:prstGeom prst="rect">
            <a:avLst/>
          </a:prstGeom>
        </p:spPr>
        <p:txBody>
          <a:bodyPr anchor="t" rtlCol="false" tIns="0" lIns="0" bIns="0" rIns="0">
            <a:spAutoFit/>
          </a:bodyPr>
          <a:lstStyle/>
          <a:p>
            <a:pPr algn="ctr" marL="543099" indent="-271549" lvl="1">
              <a:lnSpc>
                <a:spcPts val="2867"/>
              </a:lnSpc>
              <a:buFont typeface="Arial"/>
              <a:buChar char="•"/>
            </a:pPr>
            <a:r>
              <a:rPr lang="en-US" sz="2515" spc="352">
                <a:solidFill>
                  <a:srgbClr val="FFFFFF"/>
                </a:solidFill>
                <a:latin typeface="Hammersmith One"/>
                <a:ea typeface="Hammersmith One"/>
                <a:cs typeface="Hammersmith One"/>
                <a:sym typeface="Hammersmith One"/>
              </a:rPr>
              <a:t>NÃO CONFUNDA O MODELO CONCEITUAL COM O MODELO LÓGICO OU FÍSICO DO BANCO DE DADOS. O MODELO LÓGICO E O MODELO FÍSICO SÃO REPRESENTAÇÕES MAIS PRECISAS QUE LEVAM EM CONSIDERAÇÃO A TECNOLOGIA ESPECÍFICA QUE SERÁ UTILIZADA PARA IMPLEMENTAR O BANCO DE DADOS, ENQUANTO O MODELO CONCEITUAL É APENAS UMA REPRESENTAÇÃO ABSTRATA DOS DADOS.</a:t>
            </a:r>
          </a:p>
          <a:p>
            <a:pPr algn="ctr" marL="543099" indent="-271549" lvl="1">
              <a:lnSpc>
                <a:spcPts val="2867"/>
              </a:lnSpc>
              <a:spcBef>
                <a:spcPct val="0"/>
              </a:spcBef>
              <a:buFont typeface="Arial"/>
              <a:buChar char="•"/>
            </a:pPr>
            <a:r>
              <a:rPr lang="en-US" sz="2515" spc="352">
                <a:solidFill>
                  <a:srgbClr val="FFFFFF"/>
                </a:solidFill>
                <a:latin typeface="Hammersmith One"/>
                <a:ea typeface="Hammersmith One"/>
                <a:cs typeface="Hammersmith One"/>
                <a:sym typeface="Hammersmith One"/>
              </a:rPr>
              <a:t>O modelo conceitual tem a capacidade de ser modificado à medida que as demandas da academia evoluem. A revisão regular do modelo é essencial para garantir que ele continue atendendo às necessidades da organização.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785705" y="1548310"/>
            <a:ext cx="8972496" cy="8306521"/>
          </a:xfrm>
          <a:custGeom>
            <a:avLst/>
            <a:gdLst/>
            <a:ahLst/>
            <a:cxnLst/>
            <a:rect r="r" b="b" t="t" l="l"/>
            <a:pathLst>
              <a:path h="8306521" w="8972496">
                <a:moveTo>
                  <a:pt x="0" y="0"/>
                </a:moveTo>
                <a:lnTo>
                  <a:pt x="8972496" y="0"/>
                </a:lnTo>
                <a:lnTo>
                  <a:pt x="8972496" y="8306521"/>
                </a:lnTo>
                <a:lnTo>
                  <a:pt x="0" y="8306521"/>
                </a:lnTo>
                <a:lnTo>
                  <a:pt x="0" y="0"/>
                </a:lnTo>
                <a:close/>
              </a:path>
            </a:pathLst>
          </a:custGeom>
          <a:blipFill>
            <a:blip r:embed="rId2"/>
            <a:stretch>
              <a:fillRect l="0" t="0" r="0" b="0"/>
            </a:stretch>
          </a:blipFill>
        </p:spPr>
      </p:sp>
      <p:sp>
        <p:nvSpPr>
          <p:cNvPr name="TextBox 3" id="3"/>
          <p:cNvSpPr txBox="true"/>
          <p:nvPr/>
        </p:nvSpPr>
        <p:spPr>
          <a:xfrm rot="0">
            <a:off x="512362" y="462474"/>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10730151" y="816510"/>
            <a:ext cx="7319499" cy="8607129"/>
          </a:xfrm>
          <a:prstGeom prst="rect">
            <a:avLst/>
          </a:prstGeom>
        </p:spPr>
        <p:txBody>
          <a:bodyPr anchor="t" rtlCol="false" tIns="0" lIns="0" bIns="0" rIns="0">
            <a:spAutoFit/>
          </a:bodyPr>
          <a:lstStyle/>
          <a:p>
            <a:pPr algn="ctr">
              <a:lnSpc>
                <a:spcPts val="3448"/>
              </a:lnSpc>
            </a:pPr>
            <a:r>
              <a:rPr lang="en-US" sz="2463" spc="49">
                <a:solidFill>
                  <a:srgbClr val="FFFFFF"/>
                </a:solidFill>
                <a:latin typeface="Playfair Display"/>
                <a:ea typeface="Playfair Display"/>
                <a:cs typeface="Playfair Display"/>
                <a:sym typeface="Playfair Display"/>
              </a:rPr>
              <a:t>Um modelo de dados lógico é uma representação lógica das informações da área de negócios, não é um banco de dados, é independente do modelo físico. Este é o conceito chave da modelagem de dados lógica. Ele deve ser independente da tecnologia implementada devido a constante mudança dos produtos tecnológicos. Os desenvolvedores de sistemas não devem se apegar a uma determinada tecnologia, precisam desenvolver sistemas independentes de tecnologia. Mas como isso seria possível? Há componentes de sistemas que estão intimamente ligados a tecnologia como os programas, sistemas gerenciadores de banco de dados, componentes de tela, mas há também os componentes de sistema que podem ser criados independentes da tecnologia que será implementado como acontece com o modelo de dados lógico e as regras de negócios. Estes componentes estão intimamente ligados aos negócios, não a tecnologia.</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835313" y="774155"/>
            <a:ext cx="6106597" cy="8738690"/>
          </a:xfrm>
          <a:custGeom>
            <a:avLst/>
            <a:gdLst/>
            <a:ahLst/>
            <a:cxnLst/>
            <a:rect r="r" b="b" t="t" l="l"/>
            <a:pathLst>
              <a:path h="8738690" w="6106597">
                <a:moveTo>
                  <a:pt x="0" y="0"/>
                </a:moveTo>
                <a:lnTo>
                  <a:pt x="6106597" y="0"/>
                </a:lnTo>
                <a:lnTo>
                  <a:pt x="6106597" y="8738690"/>
                </a:lnTo>
                <a:lnTo>
                  <a:pt x="0" y="8738690"/>
                </a:lnTo>
                <a:lnTo>
                  <a:pt x="0" y="0"/>
                </a:lnTo>
                <a:close/>
              </a:path>
            </a:pathLst>
          </a:custGeom>
          <a:blipFill>
            <a:blip r:embed="rId2"/>
            <a:stretch>
              <a:fillRect l="-36289" t="0" r="-220509" b="-130825"/>
            </a:stretch>
          </a:blipFill>
        </p:spPr>
      </p:sp>
      <p:sp>
        <p:nvSpPr>
          <p:cNvPr name="TextBox 3" id="3"/>
          <p:cNvSpPr txBox="true"/>
          <p:nvPr/>
        </p:nvSpPr>
        <p:spPr>
          <a:xfrm rot="0">
            <a:off x="512362" y="433899"/>
            <a:ext cx="4710002" cy="622059"/>
          </a:xfrm>
          <a:prstGeom prst="rect">
            <a:avLst/>
          </a:prstGeom>
        </p:spPr>
        <p:txBody>
          <a:bodyPr anchor="t" rtlCol="false" tIns="0" lIns="0" bIns="0" rIns="0">
            <a:spAutoFit/>
          </a:bodyPr>
          <a:lstStyle/>
          <a:p>
            <a:pPr algn="l">
              <a:lnSpc>
                <a:spcPts val="4834"/>
              </a:lnSpc>
            </a:pPr>
            <a:r>
              <a:rPr lang="en-US" sz="4241" spc="593">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512362" y="1500685"/>
            <a:ext cx="9063784" cy="3149415"/>
          </a:xfrm>
          <a:prstGeom prst="rect">
            <a:avLst/>
          </a:prstGeom>
        </p:spPr>
        <p:txBody>
          <a:bodyPr anchor="t" rtlCol="false" tIns="0" lIns="0" bIns="0" rIns="0">
            <a:spAutoFit/>
          </a:bodyPr>
          <a:lstStyle/>
          <a:p>
            <a:pPr algn="l">
              <a:lnSpc>
                <a:spcPts val="4183"/>
              </a:lnSpc>
            </a:pPr>
            <a:r>
              <a:rPr lang="en-US" sz="2988" spc="59">
                <a:solidFill>
                  <a:srgbClr val="FFFFFF"/>
                </a:solidFill>
                <a:latin typeface="Playfair Display"/>
                <a:ea typeface="Playfair Display"/>
                <a:cs typeface="Playfair Display"/>
                <a:sym typeface="Playfair Display"/>
              </a:rPr>
              <a:t>O modelo lógico do banco de dados da Academia CTC Treinamento é uma representação mais detalhada do modelo conceitual, que inclui as tabelas, colunas e seus tipos de dados, as chaves primárias e estrangeiras, os índices e as restrições.</a:t>
            </a:r>
          </a:p>
        </p:txBody>
      </p:sp>
      <p:sp>
        <p:nvSpPr>
          <p:cNvPr name="TextBox 5" id="5"/>
          <p:cNvSpPr txBox="true"/>
          <p:nvPr/>
        </p:nvSpPr>
        <p:spPr>
          <a:xfrm rot="0">
            <a:off x="512362" y="4964533"/>
            <a:ext cx="8152222" cy="5617955"/>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TB_ALUNO: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 (PFK)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NOME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CPF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ENDERECO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TELEFONE1</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TELEFONE2</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EMAIL</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ID_TREINO (FK)</a:t>
            </a:r>
          </a:p>
          <a:p>
            <a:pPr algn="ctr">
              <a:lnSpc>
                <a:spcPts val="4057"/>
              </a:lnSpc>
              <a:spcBef>
                <a:spcPct val="0"/>
              </a:spcBef>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9248071" y="5489226"/>
            <a:ext cx="4044383" cy="4511306"/>
          </a:xfrm>
          <a:custGeom>
            <a:avLst/>
            <a:gdLst/>
            <a:ahLst/>
            <a:cxnLst/>
            <a:rect r="r" b="b" t="t" l="l"/>
            <a:pathLst>
              <a:path h="4511306" w="4044383">
                <a:moveTo>
                  <a:pt x="0" y="0"/>
                </a:moveTo>
                <a:lnTo>
                  <a:pt x="4044383" y="0"/>
                </a:lnTo>
                <a:lnTo>
                  <a:pt x="4044383" y="4511306"/>
                </a:lnTo>
                <a:lnTo>
                  <a:pt x="0" y="4511306"/>
                </a:lnTo>
                <a:lnTo>
                  <a:pt x="0" y="0"/>
                </a:lnTo>
                <a:close/>
              </a:path>
            </a:pathLst>
          </a:custGeom>
          <a:blipFill>
            <a:blip r:embed="rId2"/>
            <a:stretch>
              <a:fillRect l="-230742" t="-89403" r="-104872" b="-172138"/>
            </a:stretch>
          </a:blipFill>
        </p:spPr>
      </p:sp>
      <p:sp>
        <p:nvSpPr>
          <p:cNvPr name="TextBox 3" id="3"/>
          <p:cNvSpPr txBox="true"/>
          <p:nvPr/>
        </p:nvSpPr>
        <p:spPr>
          <a:xfrm rot="0">
            <a:off x="512362" y="433899"/>
            <a:ext cx="5268715" cy="698109"/>
          </a:xfrm>
          <a:prstGeom prst="rect">
            <a:avLst/>
          </a:prstGeom>
        </p:spPr>
        <p:txBody>
          <a:bodyPr anchor="t" rtlCol="false" tIns="0" lIns="0" bIns="0" rIns="0">
            <a:spAutoFit/>
          </a:bodyPr>
          <a:lstStyle/>
          <a:p>
            <a:pPr algn="l">
              <a:lnSpc>
                <a:spcPts val="5408"/>
              </a:lnSpc>
            </a:pPr>
            <a:r>
              <a:rPr lang="en-US" sz="4744" spc="664">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5515017" y="1114213"/>
            <a:ext cx="8152222" cy="4596244"/>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TB_FUNCIONARIO: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ID_FUNCIONARIO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NOME</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CPF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ENDERECO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CARGO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 (FK)</a:t>
            </a:r>
          </a:p>
          <a:p>
            <a:pPr algn="ctr">
              <a:lnSpc>
                <a:spcPts val="4057"/>
              </a:lnSpc>
              <a:spcBef>
                <a:spcPct val="0"/>
              </a:spcBef>
            </a:pPr>
          </a:p>
        </p:txBody>
      </p:sp>
      <p:sp>
        <p:nvSpPr>
          <p:cNvPr name="TextBox 5" id="5"/>
          <p:cNvSpPr txBox="true"/>
          <p:nvPr/>
        </p:nvSpPr>
        <p:spPr>
          <a:xfrm rot="0">
            <a:off x="512362" y="5965285"/>
            <a:ext cx="8152222" cy="3574533"/>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TB_PLANO_DE_TREINO: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TIPO_PLA</a:t>
            </a:r>
            <a:r>
              <a:rPr lang="en-US" sz="3558" spc="498">
                <a:solidFill>
                  <a:srgbClr val="FFFFFF"/>
                </a:solidFill>
                <a:latin typeface="Hammersmith One"/>
                <a:ea typeface="Hammersmith One"/>
                <a:cs typeface="Hammersmith One"/>
                <a:sym typeface="Hammersmith One"/>
              </a:rPr>
              <a:t>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HO</a:t>
            </a:r>
            <a:r>
              <a:rPr lang="en-US" sz="3558" spc="498">
                <a:solidFill>
                  <a:srgbClr val="FFFFFF"/>
                </a:solidFill>
                <a:latin typeface="Hammersmith One"/>
                <a:ea typeface="Hammersmith One"/>
                <a:cs typeface="Hammersmith One"/>
                <a:sym typeface="Hammersmith One"/>
              </a:rPr>
              <a:t>RARIOS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VALIDADE</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ID_TREINO (PFK)</a:t>
            </a:r>
          </a:p>
          <a:p>
            <a:pPr algn="ctr">
              <a:lnSpc>
                <a:spcPts val="4057"/>
              </a:lnSpc>
              <a:spcBef>
                <a:spcPct val="0"/>
              </a:spcBef>
            </a:pPr>
          </a:p>
        </p:txBody>
      </p:sp>
      <p:sp>
        <p:nvSpPr>
          <p:cNvPr name="Freeform 6" id="6"/>
          <p:cNvSpPr/>
          <p:nvPr/>
        </p:nvSpPr>
        <p:spPr>
          <a:xfrm flipH="false" flipV="false" rot="0">
            <a:off x="14084531" y="724029"/>
            <a:ext cx="3727659" cy="5212681"/>
          </a:xfrm>
          <a:custGeom>
            <a:avLst/>
            <a:gdLst/>
            <a:ahLst/>
            <a:cxnLst/>
            <a:rect r="r" b="b" t="t" l="l"/>
            <a:pathLst>
              <a:path h="5212681" w="3727659">
                <a:moveTo>
                  <a:pt x="0" y="0"/>
                </a:moveTo>
                <a:lnTo>
                  <a:pt x="3727658" y="0"/>
                </a:lnTo>
                <a:lnTo>
                  <a:pt x="3727658" y="5212681"/>
                </a:lnTo>
                <a:lnTo>
                  <a:pt x="0" y="5212681"/>
                </a:lnTo>
                <a:lnTo>
                  <a:pt x="0" y="0"/>
                </a:lnTo>
                <a:close/>
              </a:path>
            </a:pathLst>
          </a:custGeom>
          <a:blipFill>
            <a:blip r:embed="rId2"/>
            <a:stretch>
              <a:fillRect l="-301407" t="-145164" r="-13513" b="-29527"/>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DAGJ1nP2rmg</dc:identifier>
  <dcterms:modified xsi:type="dcterms:W3CDTF">2011-08-01T06:04:30Z</dcterms:modified>
  <cp:revision>1</cp:revision>
  <dc:title>Modelagem de Dados</dc:title>
</cp:coreProperties>
</file>